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5" r:id="rId1"/>
  </p:sldMasterIdLst>
  <p:sldIdLst>
    <p:sldId id="257" r:id="rId2"/>
    <p:sldId id="260" r:id="rId3"/>
    <p:sldId id="261" r:id="rId4"/>
    <p:sldId id="262" r:id="rId5"/>
    <p:sldId id="305" r:id="rId6"/>
    <p:sldId id="263" r:id="rId7"/>
    <p:sldId id="269" r:id="rId8"/>
    <p:sldId id="273" r:id="rId9"/>
    <p:sldId id="296" r:id="rId10"/>
    <p:sldId id="297" r:id="rId11"/>
    <p:sldId id="298" r:id="rId12"/>
    <p:sldId id="299" r:id="rId13"/>
    <p:sldId id="274" r:id="rId14"/>
    <p:sldId id="300" r:id="rId15"/>
    <p:sldId id="287" r:id="rId16"/>
    <p:sldId id="288" r:id="rId17"/>
    <p:sldId id="301" r:id="rId18"/>
    <p:sldId id="275" r:id="rId19"/>
    <p:sldId id="289" r:id="rId20"/>
    <p:sldId id="302" r:id="rId21"/>
    <p:sldId id="290" r:id="rId22"/>
    <p:sldId id="278" r:id="rId23"/>
    <p:sldId id="303" r:id="rId24"/>
    <p:sldId id="277" r:id="rId25"/>
    <p:sldId id="304" r:id="rId26"/>
    <p:sldId id="279" r:id="rId27"/>
    <p:sldId id="293" r:id="rId28"/>
    <p:sldId id="280" r:id="rId29"/>
    <p:sldId id="294" r:id="rId30"/>
    <p:sldId id="281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EDEDED"/>
    <a:srgbClr val="BCBCBC"/>
    <a:srgbClr val="FE0000"/>
    <a:srgbClr val="FF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2007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06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3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5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6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8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2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3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4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">
            <a:extLst>
              <a:ext uri="{FF2B5EF4-FFF2-40B4-BE49-F238E27FC236}">
                <a16:creationId xmlns:a16="http://schemas.microsoft.com/office/drawing/2014/main" id="{AECC70D5-7ACF-9240-410E-32176557733B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latin typeface="+mj-lt"/>
              <a:cs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CE931-736A-0DF3-B093-4149B360FC5A}"/>
              </a:ext>
            </a:extLst>
          </p:cNvPr>
          <p:cNvGrpSpPr/>
          <p:nvPr/>
        </p:nvGrpSpPr>
        <p:grpSpPr>
          <a:xfrm>
            <a:off x="4107798" y="4089354"/>
            <a:ext cx="6922152" cy="522160"/>
            <a:chOff x="315468" y="1348914"/>
            <a:chExt cx="4626864" cy="522160"/>
          </a:xfrm>
          <a:solidFill>
            <a:schemeClr val="tx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09BE1-DE82-8334-2C71-F3362EEC1CFF}"/>
                </a:ext>
              </a:extLst>
            </p:cNvPr>
            <p:cNvSpPr/>
            <p:nvPr/>
          </p:nvSpPr>
          <p:spPr>
            <a:xfrm>
              <a:off x="315468" y="1348914"/>
              <a:ext cx="4626864" cy="52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FC21C3-123D-DC7A-2A54-2DACD2D567ED}"/>
                </a:ext>
              </a:extLst>
            </p:cNvPr>
            <p:cNvSpPr txBox="1"/>
            <p:nvPr/>
          </p:nvSpPr>
          <p:spPr>
            <a:xfrm>
              <a:off x="315468" y="1348914"/>
              <a:ext cx="4626864" cy="5221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0" tIns="101600" rIns="101600" bIns="1016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endParaRPr lang="en-US" sz="2000" b="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51E90-2930-541B-E0F3-29F39BEEBB3B}"/>
              </a:ext>
            </a:extLst>
          </p:cNvPr>
          <p:cNvGrpSpPr/>
          <p:nvPr/>
        </p:nvGrpSpPr>
        <p:grpSpPr>
          <a:xfrm>
            <a:off x="4107798" y="3076295"/>
            <a:ext cx="6922152" cy="1013060"/>
            <a:chOff x="315468" y="559799"/>
            <a:chExt cx="4626864" cy="789115"/>
          </a:xfrm>
          <a:solidFill>
            <a:srgbClr val="DEDED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BAEF1-013A-6BB9-9E40-07B6C5ED0042}"/>
                </a:ext>
              </a:extLst>
            </p:cNvPr>
            <p:cNvSpPr/>
            <p:nvPr/>
          </p:nvSpPr>
          <p:spPr>
            <a:xfrm>
              <a:off x="315468" y="559799"/>
              <a:ext cx="4626864" cy="789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FCB49F-3FDF-1B1C-5AC5-169593BB6BFA}"/>
                </a:ext>
              </a:extLst>
            </p:cNvPr>
            <p:cNvSpPr txBox="1"/>
            <p:nvPr/>
          </p:nvSpPr>
          <p:spPr>
            <a:xfrm>
              <a:off x="315468" y="559799"/>
              <a:ext cx="4626864" cy="7891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1925" tIns="161925" rIns="161925" bIns="161925" numCol="1" spcCol="1270" anchor="ctr" anchorCtr="0">
              <a:no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Version No: 1.0</a:t>
              </a:r>
              <a:b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Updated By: Lj Vincent Tudtud</a:t>
              </a:r>
            </a:p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Approved By:</a:t>
              </a:r>
            </a:p>
          </p:txBody>
        </p:sp>
      </p:grpSp>
      <p:pic>
        <p:nvPicPr>
          <p:cNvPr id="19" name="Picture 18" descr="Alliance Software, Inc. - YouTube">
            <a:extLst>
              <a:ext uri="{FF2B5EF4-FFF2-40B4-BE49-F238E27FC236}">
                <a16:creationId xmlns:a16="http://schemas.microsoft.com/office/drawing/2014/main" id="{E285B834-1C66-E840-E977-B9F56C5A3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5" y="1914525"/>
            <a:ext cx="2691076" cy="2743200"/>
          </a:xfrm>
          <a:custGeom>
            <a:avLst/>
            <a:gdLst>
              <a:gd name="connsiteX0" fmla="*/ 424851 w 5977924"/>
              <a:gd name="connsiteY0" fmla="*/ 0 h 5977924"/>
              <a:gd name="connsiteX1" fmla="*/ 5553073 w 5977924"/>
              <a:gd name="connsiteY1" fmla="*/ 0 h 5977924"/>
              <a:gd name="connsiteX2" fmla="*/ 5977924 w 5977924"/>
              <a:gd name="connsiteY2" fmla="*/ 424851 h 5977924"/>
              <a:gd name="connsiteX3" fmla="*/ 5977924 w 5977924"/>
              <a:gd name="connsiteY3" fmla="*/ 5553073 h 5977924"/>
              <a:gd name="connsiteX4" fmla="*/ 5553073 w 5977924"/>
              <a:gd name="connsiteY4" fmla="*/ 5977924 h 5977924"/>
              <a:gd name="connsiteX5" fmla="*/ 424851 w 5977924"/>
              <a:gd name="connsiteY5" fmla="*/ 5977924 h 5977924"/>
              <a:gd name="connsiteX6" fmla="*/ 0 w 5977924"/>
              <a:gd name="connsiteY6" fmla="*/ 5553073 h 5977924"/>
              <a:gd name="connsiteX7" fmla="*/ 0 w 5977924"/>
              <a:gd name="connsiteY7" fmla="*/ 424851 h 5977924"/>
              <a:gd name="connsiteX8" fmla="*/ 424851 w 5977924"/>
              <a:gd name="connsiteY8" fmla="*/ 0 h 59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7924" h="5977924">
                <a:moveTo>
                  <a:pt x="424851" y="0"/>
                </a:moveTo>
                <a:lnTo>
                  <a:pt x="5553073" y="0"/>
                </a:lnTo>
                <a:cubicBezTo>
                  <a:pt x="5787712" y="0"/>
                  <a:pt x="5977924" y="190212"/>
                  <a:pt x="5977924" y="424851"/>
                </a:cubicBezTo>
                <a:lnTo>
                  <a:pt x="5977924" y="5553073"/>
                </a:lnTo>
                <a:cubicBezTo>
                  <a:pt x="5977924" y="5787712"/>
                  <a:pt x="5787712" y="5977924"/>
                  <a:pt x="5553073" y="5977924"/>
                </a:cubicBezTo>
                <a:lnTo>
                  <a:pt x="424851" y="5977924"/>
                </a:lnTo>
                <a:cubicBezTo>
                  <a:pt x="190212" y="5977924"/>
                  <a:pt x="0" y="5787712"/>
                  <a:pt x="0" y="5553073"/>
                </a:cubicBezTo>
                <a:lnTo>
                  <a:pt x="0" y="424851"/>
                </a:lnTo>
                <a:cubicBezTo>
                  <a:pt x="0" y="190212"/>
                  <a:pt x="190212" y="0"/>
                  <a:pt x="424851" y="0"/>
                </a:cubicBezTo>
                <a:close/>
              </a:path>
            </a:pathLst>
          </a:custGeom>
          <a:noFill/>
          <a:ln>
            <a:solidFill>
              <a:srgbClr val="FE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0FA1783-56B1-17D4-F7C4-F6678004F4DA}"/>
              </a:ext>
            </a:extLst>
          </p:cNvPr>
          <p:cNvSpPr txBox="1">
            <a:spLocks/>
          </p:cNvSpPr>
          <p:nvPr/>
        </p:nvSpPr>
        <p:spPr>
          <a:xfrm>
            <a:off x="4107798" y="1815372"/>
            <a:ext cx="6922152" cy="6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High-Level Design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14EC6C7-2055-03F1-D598-F521C7EE454A}"/>
              </a:ext>
            </a:extLst>
          </p:cNvPr>
          <p:cNvSpPr txBox="1">
            <a:spLocks/>
          </p:cNvSpPr>
          <p:nvPr/>
        </p:nvSpPr>
        <p:spPr>
          <a:xfrm>
            <a:off x="4107799" y="2506144"/>
            <a:ext cx="6922152" cy="57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solidFill>
                  <a:schemeClr val="tx1"/>
                </a:solidFill>
              </a:rPr>
              <a:t>Team 7- Service Charge App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8EE5B6-093C-F93B-840F-008A0E9F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84" y="5251136"/>
            <a:ext cx="743341" cy="803120"/>
          </a:xfrm>
          <a:prstGeom prst="rect">
            <a:avLst/>
          </a:prstGeom>
          <a:effectLst>
            <a:reflection blurRad="12700" stA="70000" endPos="65000" dist="127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>
            <a:extLst>
              <a:ext uri="{FF2B5EF4-FFF2-40B4-BE49-F238E27FC236}">
                <a16:creationId xmlns:a16="http://schemas.microsoft.com/office/drawing/2014/main" id="{BBA713D8-DA2B-21FA-E068-184DBBA8951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2.0		Forgot Password</a:t>
            </a:r>
            <a:endParaRPr lang="en-US" sz="2800" dirty="0">
              <a:latin typeface="+mj-lt"/>
              <a:cs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68A6F-F674-A639-7C27-37EEBCC2AE97}"/>
              </a:ext>
            </a:extLst>
          </p:cNvPr>
          <p:cNvGrpSpPr>
            <a:grpSpLocks noChangeAspect="1"/>
          </p:cNvGrpSpPr>
          <p:nvPr/>
        </p:nvGrpSpPr>
        <p:grpSpPr>
          <a:xfrm>
            <a:off x="1750060" y="1284136"/>
            <a:ext cx="8691880" cy="5303520"/>
            <a:chOff x="476250" y="0"/>
            <a:chExt cx="1123950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7D0DBC-66AE-62BC-458E-0BC08D02BC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250" y="0"/>
              <a:ext cx="11239500" cy="6858000"/>
              <a:chOff x="0" y="-1136650"/>
              <a:chExt cx="12192000" cy="799465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A41104-0F55-3657-78A3-B810A9DD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0B221AC-71D0-D8B5-3C73-CF67D10E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13665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6134A4-3905-D48A-F595-0815D3CD51F5}"/>
                  </a:ext>
                </a:extLst>
              </p:cNvPr>
              <p:cNvSpPr/>
              <p:nvPr/>
            </p:nvSpPr>
            <p:spPr>
              <a:xfrm>
                <a:off x="12089606" y="5564981"/>
                <a:ext cx="102393" cy="1185863"/>
              </a:xfrm>
              <a:prstGeom prst="rect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F68B6E-0B4D-0534-D58D-F65DA5C3B2BD}"/>
                </a:ext>
              </a:extLst>
            </p:cNvPr>
            <p:cNvSpPr/>
            <p:nvPr/>
          </p:nvSpPr>
          <p:spPr>
            <a:xfrm>
              <a:off x="476250" y="0"/>
              <a:ext cx="11239500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217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4">
            <a:extLst>
              <a:ext uri="{FF2B5EF4-FFF2-40B4-BE49-F238E27FC236}">
                <a16:creationId xmlns:a16="http://schemas.microsoft.com/office/drawing/2014/main" id="{BBA713D8-DA2B-21FA-E068-184DBBA8951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2.1		Reset Password</a:t>
            </a:r>
            <a:endParaRPr lang="en-US" sz="2800" dirty="0">
              <a:latin typeface="+mj-lt"/>
              <a:cs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BDE3F6-3FDC-6DC4-4499-9F799B09075E}"/>
              </a:ext>
            </a:extLst>
          </p:cNvPr>
          <p:cNvGrpSpPr>
            <a:grpSpLocks noChangeAspect="1"/>
          </p:cNvGrpSpPr>
          <p:nvPr/>
        </p:nvGrpSpPr>
        <p:grpSpPr>
          <a:xfrm>
            <a:off x="1762720" y="1284136"/>
            <a:ext cx="8666559" cy="5303520"/>
            <a:chOff x="476249" y="0"/>
            <a:chExt cx="11237977" cy="68771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8003F2-4CAB-D6E5-57CA-03D9352F43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250" y="0"/>
              <a:ext cx="11237976" cy="6877105"/>
              <a:chOff x="476250" y="0"/>
              <a:chExt cx="11239500" cy="687803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15CC1F-DC3E-8F98-BBBB-58217768D812}"/>
                  </a:ext>
                </a:extLst>
              </p:cNvPr>
              <p:cNvSpPr/>
              <p:nvPr/>
            </p:nvSpPr>
            <p:spPr>
              <a:xfrm>
                <a:off x="476250" y="0"/>
                <a:ext cx="11239500" cy="687803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F71555-C956-19E9-F27F-05EDF836F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250" y="24039"/>
                <a:ext cx="11239500" cy="6853999"/>
                <a:chOff x="0" y="0"/>
                <a:chExt cx="12192000" cy="799633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23E235A-F4F5-778E-6B58-3CEA77E0C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38332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41A99C3-8B20-F836-E588-6DF8B17EA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28E81DD-37B5-9B0C-71D4-23B8BAE6E39C}"/>
                    </a:ext>
                  </a:extLst>
                </p:cNvPr>
                <p:cNvSpPr/>
                <p:nvPr/>
              </p:nvSpPr>
              <p:spPr>
                <a:xfrm>
                  <a:off x="10596024" y="5901274"/>
                  <a:ext cx="1449795" cy="1017261"/>
                </a:xfrm>
                <a:prstGeom prst="rect">
                  <a:avLst/>
                </a:prstGeom>
                <a:solidFill>
                  <a:srgbClr val="EAEA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25DED3D-7480-F05C-ADB3-FBF0F19FF5CF}"/>
                    </a:ext>
                  </a:extLst>
                </p:cNvPr>
                <p:cNvSpPr/>
                <p:nvPr/>
              </p:nvSpPr>
              <p:spPr>
                <a:xfrm>
                  <a:off x="12097606" y="6756791"/>
                  <a:ext cx="94394" cy="1144197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7165C3-4403-291B-C671-3B7F1755B488}"/>
                </a:ext>
              </a:extLst>
            </p:cNvPr>
            <p:cNvSpPr/>
            <p:nvPr/>
          </p:nvSpPr>
          <p:spPr>
            <a:xfrm>
              <a:off x="476249" y="0"/>
              <a:ext cx="11237975" cy="6877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91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4CABF5EC-CE63-F22E-4294-FB7B14E25CC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2.0		Forgot Password Logic</a:t>
            </a:r>
            <a:endParaRPr lang="en-US" sz="2800" dirty="0">
              <a:latin typeface="+mj-lt"/>
              <a:cs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FF0847-DF35-0229-566A-E687CEF38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513549"/>
              </p:ext>
            </p:extLst>
          </p:nvPr>
        </p:nvGraphicFramePr>
        <p:xfrm>
          <a:off x="606682" y="1392555"/>
          <a:ext cx="11366243" cy="34003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6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OTP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Textfield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255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text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dirty="0">
                          <a:sym typeface="+mn-ea"/>
                        </a:rPr>
                        <a:t>73154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New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 err="1">
                          <a:sym typeface="+mn-ea"/>
                        </a:rPr>
                        <a:t>Textfield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Yes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varchar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255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ym typeface="+mn-ea"/>
                        </a:rPr>
                        <a:t>admin123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Confirm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 err="1">
                          <a:sym typeface="+mn-ea"/>
                        </a:rPr>
                        <a:t>Textfield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Yes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varchar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255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ym typeface="+mn-ea"/>
                        </a:rPr>
                        <a:t>admin123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Send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Button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Button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1.1.1 After clicking the “Send Code” button, a message containing the OTP Code will be sent to the email.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        Fill in the OTP Code, New Password, &amp; Confirm Password, then click the “Reset” button.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91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CB543-67B6-2756-0C13-E91A5871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64602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Pentagon 4">
            <a:extLst>
              <a:ext uri="{FF2B5EF4-FFF2-40B4-BE49-F238E27FC236}">
                <a16:creationId xmlns:a16="http://schemas.microsoft.com/office/drawing/2014/main" id="{EE44451B-AB9C-47D0-E147-965679AAEAEF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3.0		Dashboard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4CABF5EC-CE63-F22E-4294-FB7B14E25CC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3.0		Dashboard Logic</a:t>
            </a:r>
            <a:endParaRPr lang="en-US" sz="2800" dirty="0">
              <a:latin typeface="+mj-lt"/>
              <a:cs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6E53D8-EBA1-B159-B89C-007FA46B0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047831"/>
              </p:ext>
            </p:extLst>
          </p:nvPr>
        </p:nvGraphicFramePr>
        <p:xfrm>
          <a:off x="606682" y="1411636"/>
          <a:ext cx="10978635" cy="40042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5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3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Pending Tickets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N/A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High</a:t>
                      </a:r>
                      <a:r>
                        <a:rPr lang="en-GB" sz="1400" baseline="0" dirty="0"/>
                        <a:t> Priority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Medium</a:t>
                      </a:r>
                      <a:r>
                        <a:rPr lang="en-GB" sz="1400" baseline="0" dirty="0"/>
                        <a:t> Priority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Low</a:t>
                      </a:r>
                      <a:r>
                        <a:rPr lang="en-GB" sz="1400" baseline="0" dirty="0"/>
                        <a:t> Priority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2.0 When the “Pending Tickets” button is clicked, the table will display all the pending tickets.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“High Priority” button is clicked, the table will display all the high priority tickets.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       When the “</a:t>
                      </a:r>
                      <a:r>
                        <a:rPr lang="en-GB" sz="1400" dirty="0">
                          <a:sym typeface="+mn-ea"/>
                        </a:rPr>
                        <a:t>Medium </a:t>
                      </a:r>
                      <a:r>
                        <a:rPr lang="en-US" sz="1400" dirty="0">
                          <a:sym typeface="+mn-ea"/>
                        </a:rPr>
                        <a:t>Priority” button is clicked, the table will display all the medium priority tickets.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       When the “</a:t>
                      </a:r>
                      <a:r>
                        <a:rPr lang="en-GB" sz="1400" dirty="0">
                          <a:sym typeface="+mn-ea"/>
                        </a:rPr>
                        <a:t>Low </a:t>
                      </a:r>
                      <a:r>
                        <a:rPr lang="en-US" sz="1400" dirty="0">
                          <a:sym typeface="+mn-ea"/>
                        </a:rPr>
                        <a:t>Priority” button is clicked, the table will display all the low priority tickets.</a:t>
                      </a:r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2.1 If the pen icon is clicked, a modal will pop-up for update ticket at the same time you can view the ticket details.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D7E57-E11D-B17E-C2AD-9D8B609A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84136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Pentagon 4">
            <a:extLst>
              <a:ext uri="{FF2B5EF4-FFF2-40B4-BE49-F238E27FC236}">
                <a16:creationId xmlns:a16="http://schemas.microsoft.com/office/drawing/2014/main" id="{B492ABB6-078D-341E-9BDC-665FC65F9AA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3.1		View / Update Ticket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611886837"/>
              </p:ext>
            </p:extLst>
          </p:nvPr>
        </p:nvGraphicFramePr>
        <p:xfrm>
          <a:off x="606682" y="1355725"/>
          <a:ext cx="10978635" cy="3459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Dropdown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varchar</a:t>
                      </a:r>
                      <a:endParaRPr lang="en-GB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Low </a:t>
                      </a:r>
                      <a:r>
                        <a:rPr lang="en-GB" sz="1400" dirty="0"/>
                        <a:t>Priority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Dropdown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Processing </a:t>
                      </a:r>
                      <a:r>
                        <a:rPr lang="en-GB" sz="1400" dirty="0"/>
                        <a:t>Status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Website Redesign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 err="1"/>
                        <a:t>Conforme</a:t>
                      </a:r>
                      <a:r>
                        <a:rPr lang="en-GB" sz="1400" baseline="0" dirty="0"/>
                        <a:t> Slip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/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Proof of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>
                          <a:sym typeface="+mn-ea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Scanned Official Receipt Slip</a:t>
                      </a: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>
                          <a:sym typeface="+mn-ea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Button</a:t>
                      </a:r>
                      <a:r>
                        <a:rPr lang="en-GB" sz="1400" baseline="0" dirty="0"/>
                        <a:t>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E3279E16-1EB8-54CD-CBC0-A6E5752EDAEC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3.1		View / Update Ticket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507005077"/>
              </p:ext>
            </p:extLst>
          </p:nvPr>
        </p:nvGraphicFramePr>
        <p:xfrm>
          <a:off x="606682" y="1355725"/>
          <a:ext cx="10978635" cy="25716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Cancel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Trash 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2.1 Fill in all required fields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     When the “Save” button is clicked, the value/s will be updated and a confirmation will display.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     When the trash icon is clicked, the data will be deleted and a confirmation will display.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E3279E16-1EB8-54CD-CBC0-A6E5752EDAEC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3.1		View / Update Ticket Logic</a:t>
            </a:r>
            <a:endParaRPr lang="en-US" sz="2800" dirty="0">
              <a:latin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332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D40FC-5493-14DF-28EF-A098A7BD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41425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Pentagon 4">
            <a:extLst>
              <a:ext uri="{FF2B5EF4-FFF2-40B4-BE49-F238E27FC236}">
                <a16:creationId xmlns:a16="http://schemas.microsoft.com/office/drawing/2014/main" id="{92D658D4-5A0A-19D2-EB0A-CF4F81B5BB6D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4.0		Add New User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3636427257"/>
              </p:ext>
            </p:extLst>
          </p:nvPr>
        </p:nvGraphicFramePr>
        <p:xfrm>
          <a:off x="457517" y="1413573"/>
          <a:ext cx="11276965" cy="37146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1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Dropdown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varchar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>
                          <a:sym typeface="+mn-ea"/>
                        </a:rPr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First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Textfield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Juan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Last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Dela Cruz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juandelacruz@gmail.com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en-GB" sz="1400" dirty="0"/>
                        <a:t>Submit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>
                          <a:sym typeface="+mn-ea"/>
                        </a:rPr>
                        <a:t>Button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>
                          <a:sym typeface="+mn-ea"/>
                        </a:rPr>
                        <a:t>N/A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3.0 When a value is selected in the “Role” dropdown, the details will be displayed in the User Summary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After adding a value in the “First Name” &amp; “Last Name” field, it will display in the </a:t>
                      </a:r>
                      <a:r>
                        <a:rPr lang="en-US" sz="1400" dirty="0">
                          <a:sym typeface="+mn-ea"/>
                        </a:rPr>
                        <a:t>User Summary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“Submit” button is clicked, the user will be added and displayed on the View User page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13D677AA-365C-73BE-3940-F4C08AAB70AC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4.0		Add New User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2253936391"/>
              </p:ext>
            </p:extLst>
          </p:nvPr>
        </p:nvGraphicFramePr>
        <p:xfrm>
          <a:off x="612140" y="1729740"/>
          <a:ext cx="10967720" cy="3398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2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09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78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REV.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MODIFIED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MODIFIED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PRELIMINARY REVIEW &amp;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DATE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FINAL REVIEW &amp;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DATE APPROVED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Tudtud, Lj 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2023/02/04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Pentagon 4">
            <a:extLst>
              <a:ext uri="{FF2B5EF4-FFF2-40B4-BE49-F238E27FC236}">
                <a16:creationId xmlns:a16="http://schemas.microsoft.com/office/drawing/2014/main" id="{84BC3853-0AC2-0ACE-B17D-EFC97D7E5DAE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  <a:cs typeface="+mj-lt"/>
              </a:rPr>
              <a:t>	Revision History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702C22-3352-F9D2-393B-6FF9C7A3C0E4}"/>
              </a:ext>
            </a:extLst>
          </p:cNvPr>
          <p:cNvSpPr/>
          <p:nvPr/>
        </p:nvSpPr>
        <p:spPr>
          <a:xfrm>
            <a:off x="400049" y="3512417"/>
            <a:ext cx="301752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221DE-00AC-19FE-614E-0CC932ECCB50}"/>
              </a:ext>
            </a:extLst>
          </p:cNvPr>
          <p:cNvSpPr txBox="1"/>
          <p:nvPr/>
        </p:nvSpPr>
        <p:spPr>
          <a:xfrm>
            <a:off x="241614" y="2881922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Add New Ticket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E0683-3FD9-CFC5-96E7-6834F64B2C1D}"/>
              </a:ext>
            </a:extLst>
          </p:cNvPr>
          <p:cNvSpPr txBox="1"/>
          <p:nvPr/>
        </p:nvSpPr>
        <p:spPr>
          <a:xfrm>
            <a:off x="400050" y="3603857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5DD67B-C6DF-15A4-4ADE-9808C4E14CCC}"/>
              </a:ext>
            </a:extLst>
          </p:cNvPr>
          <p:cNvGrpSpPr>
            <a:grpSpLocks noChangeAspect="1"/>
          </p:cNvGrpSpPr>
          <p:nvPr/>
        </p:nvGrpSpPr>
        <p:grpSpPr>
          <a:xfrm>
            <a:off x="3718245" y="228600"/>
            <a:ext cx="8232141" cy="6400800"/>
            <a:chOff x="1685924" y="0"/>
            <a:chExt cx="882015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DB1705-9D59-E7FA-1591-AB0FF72C1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25" y="1896666"/>
              <a:ext cx="8820150" cy="49613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FE166C-95B0-4B75-F5F0-5F29AE2A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925" y="5321"/>
              <a:ext cx="8820150" cy="496133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4ADE38-DC8E-BD2C-0039-CF940E9289B5}"/>
                </a:ext>
              </a:extLst>
            </p:cNvPr>
            <p:cNvSpPr/>
            <p:nvPr/>
          </p:nvSpPr>
          <p:spPr>
            <a:xfrm>
              <a:off x="10434182" y="4860422"/>
              <a:ext cx="71893" cy="192399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D4AA25-D117-14D6-F5B9-BAF650AD41EB}"/>
                </a:ext>
              </a:extLst>
            </p:cNvPr>
            <p:cNvSpPr/>
            <p:nvPr/>
          </p:nvSpPr>
          <p:spPr>
            <a:xfrm>
              <a:off x="1917312" y="3845183"/>
              <a:ext cx="811763" cy="141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F499B2-362E-6EE2-4570-01DB4068BAD2}"/>
                </a:ext>
              </a:extLst>
            </p:cNvPr>
            <p:cNvSpPr/>
            <p:nvPr/>
          </p:nvSpPr>
          <p:spPr>
            <a:xfrm>
              <a:off x="1685924" y="0"/>
              <a:ext cx="8820150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361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3875678815"/>
              </p:ext>
            </p:extLst>
          </p:nvPr>
        </p:nvGraphicFramePr>
        <p:xfrm>
          <a:off x="606682" y="1403350"/>
          <a:ext cx="10978635" cy="4853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7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Dropdown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High</a:t>
                      </a:r>
                      <a:r>
                        <a:rPr lang="en-GB" sz="1400" dirty="0"/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Dropdown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Juan Dela Cruz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Subject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Website Redesign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 err="1"/>
                        <a:t>Conforme</a:t>
                      </a:r>
                      <a:r>
                        <a:rPr lang="en-GB" sz="1400" baseline="0" dirty="0"/>
                        <a:t> Slip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/>
                        <a:t>Image</a:t>
                      </a:r>
                      <a:endParaRPr lang="en-US" alt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Proof of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File Upload</a:t>
                      </a:r>
                      <a:endParaRPr lang="en-US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>
                          <a:sym typeface="+mn-ea"/>
                        </a:rPr>
                        <a:t>Image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Scanned Official Receipt Slip</a:t>
                      </a: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>
                          <a:sym typeface="+mn-ea"/>
                        </a:rPr>
                        <a:t>Image</a:t>
                      </a: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Submit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Button</a:t>
                      </a:r>
                      <a:r>
                        <a:rPr lang="en-GB" sz="1400" baseline="0" dirty="0"/>
                        <a:t> 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4.0 Fill in the New Ticket form and upload a valid file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     If one of the required fields is empty, an error message displays.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36C43C5D-28AA-FFB1-2D0B-F9B317D71351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5.0		Add New Ticket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7F20D564-11B0-C474-EF77-690CB2F946B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6.0		Send Email</a:t>
            </a:r>
            <a:endParaRPr lang="en-US" sz="2800" dirty="0">
              <a:latin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E2C80-84F9-8306-432D-683FBBF5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84136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36C43C5D-28AA-FFB1-2D0B-F9B317D71351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6.0		Send Email Logic</a:t>
            </a:r>
            <a:endParaRPr lang="en-US" sz="2800" dirty="0">
              <a:latin typeface="+mj-lt"/>
              <a:cs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C506F1-1439-DB5B-8DC9-CEAE7F5B1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208121"/>
              </p:ext>
            </p:extLst>
          </p:nvPr>
        </p:nvGraphicFramePr>
        <p:xfrm>
          <a:off x="606682" y="1431925"/>
          <a:ext cx="10978635" cy="3394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Dropdown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Juan Dela Cruz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Website Redesign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Attachment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/>
                        <a:t>Button</a:t>
                      </a:r>
                      <a:r>
                        <a:rPr lang="en-GB" sz="1400" baseline="0" dirty="0"/>
                        <a:t>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5.0 After filling in the fields, it will display on the Email Summary part.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         When the “Submit” button is clicked, an email will be sent.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38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1148715"/>
            <a:ext cx="9801225" cy="55130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Pentagon 4">
            <a:extLst>
              <a:ext uri="{FF2B5EF4-FFF2-40B4-BE49-F238E27FC236}">
                <a16:creationId xmlns:a16="http://schemas.microsoft.com/office/drawing/2014/main" id="{E2891EB5-5A53-7E8C-C05F-0E8E4C097B9E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7.0		View Users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36C43C5D-28AA-FFB1-2D0B-F9B317D71351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7.0		View Users Logic</a:t>
            </a:r>
            <a:endParaRPr lang="en-US" sz="2800" dirty="0">
              <a:latin typeface="+mj-lt"/>
              <a:cs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956EB2-46B7-09E3-5DF7-8CCD74106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268250"/>
              </p:ext>
            </p:extLst>
          </p:nvPr>
        </p:nvGraphicFramePr>
        <p:xfrm>
          <a:off x="606682" y="1393825"/>
          <a:ext cx="10978635" cy="36537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N/A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Treasury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2.0 When the “</a:t>
                      </a:r>
                      <a:r>
                        <a:rPr lang="en-US" altLang="en-GB" sz="1400" dirty="0">
                          <a:sym typeface="+mn-ea"/>
                        </a:rPr>
                        <a:t>Sales</a:t>
                      </a:r>
                      <a:r>
                        <a:rPr lang="en-US" sz="1400" dirty="0"/>
                        <a:t>” button is clicked, the table will display all the users belong to </a:t>
                      </a:r>
                      <a:r>
                        <a:rPr lang="en-US" altLang="en-GB" sz="1400" dirty="0">
                          <a:sym typeface="+mn-ea"/>
                        </a:rPr>
                        <a:t>Sales</a:t>
                      </a:r>
                      <a:r>
                        <a:rPr lang="en-US" sz="14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</a:t>
                      </a:r>
                      <a:r>
                        <a:rPr lang="en-US" altLang="en-GB" sz="1400" dirty="0">
                          <a:sym typeface="+mn-ea"/>
                        </a:rPr>
                        <a:t>Billing</a:t>
                      </a:r>
                      <a:r>
                        <a:rPr lang="en-US" sz="1400" dirty="0"/>
                        <a:t>” button is clicked, the table will display all the </a:t>
                      </a:r>
                      <a:r>
                        <a:rPr lang="en-US" sz="1400" dirty="0">
                          <a:sym typeface="+mn-ea"/>
                        </a:rPr>
                        <a:t>users belong to </a:t>
                      </a:r>
                      <a:r>
                        <a:rPr lang="en-US" altLang="en-GB" sz="1400" dirty="0">
                          <a:sym typeface="+mn-ea"/>
                        </a:rPr>
                        <a:t>Billing</a:t>
                      </a:r>
                      <a:r>
                        <a:rPr lang="en-US" sz="14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       When the “</a:t>
                      </a:r>
                      <a:r>
                        <a:rPr lang="en-US" altLang="en-GB" sz="1400" dirty="0">
                          <a:sym typeface="+mn-ea"/>
                        </a:rPr>
                        <a:t>Collection</a:t>
                      </a:r>
                      <a:r>
                        <a:rPr lang="en-US" sz="1400" dirty="0">
                          <a:sym typeface="+mn-ea"/>
                        </a:rPr>
                        <a:t>” button is clicked, the table will display all the users belong to </a:t>
                      </a:r>
                      <a:r>
                        <a:rPr lang="en-US" altLang="en-GB" sz="1400" dirty="0">
                          <a:sym typeface="+mn-ea"/>
                        </a:rPr>
                        <a:t>Collection</a:t>
                      </a:r>
                      <a:r>
                        <a:rPr lang="en-US" sz="1400" dirty="0">
                          <a:sym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       When the “</a:t>
                      </a:r>
                      <a:r>
                        <a:rPr lang="en-US" altLang="en-GB" sz="1400" dirty="0">
                          <a:sym typeface="+mn-ea"/>
                        </a:rPr>
                        <a:t>Treasury</a:t>
                      </a:r>
                      <a:r>
                        <a:rPr lang="en-US" sz="1400" dirty="0">
                          <a:sym typeface="+mn-ea"/>
                        </a:rPr>
                        <a:t>” button is clicked, the table will display all the users belong to </a:t>
                      </a:r>
                      <a:r>
                        <a:rPr lang="en-US" altLang="en-GB" sz="1400" dirty="0">
                          <a:sym typeface="+mn-ea"/>
                        </a:rPr>
                        <a:t>Treasury</a:t>
                      </a:r>
                      <a:r>
                        <a:rPr lang="en-US" sz="1400" dirty="0">
                          <a:sym typeface="+mn-ea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5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90BDB-23EE-CDC9-7A24-5A61013D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362075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Pentagon 4">
            <a:extLst>
              <a:ext uri="{FF2B5EF4-FFF2-40B4-BE49-F238E27FC236}">
                <a16:creationId xmlns:a16="http://schemas.microsoft.com/office/drawing/2014/main" id="{C8701E1E-D35F-86CC-9841-80CEB9ACFAD3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8.0		Generate Conforme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507143236"/>
              </p:ext>
            </p:extLst>
          </p:nvPr>
        </p:nvGraphicFramePr>
        <p:xfrm>
          <a:off x="606682" y="1429639"/>
          <a:ext cx="10978635" cy="29526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 err="1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</a:t>
                      </a:r>
                      <a:r>
                        <a:rPr lang="en-US" altLang="en-GB" sz="1400" dirty="0"/>
                        <a:t>/</a:t>
                      </a:r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3379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Ticket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Dropdown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Website Redesign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6.0 After adding a value in the “Amount” field, it will display in the Generate Conforme Slip form.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a value is selected in the “Ticket” dropdown, the details will be displayed in the Generate Conforme Slip form.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“Generate” button is clicked, an image will be generated and downloaded.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0E9E0637-775E-D92B-22F2-4A590D806D11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8.0		Generate Conforme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84A04C23-5828-6EED-DBD9-7E53FBAF5AD6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9.0		Generate Report</a:t>
            </a:r>
            <a:endParaRPr lang="en-US" sz="2800" dirty="0">
              <a:latin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7771E-F464-1E2B-18BC-C677B901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84136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1830694516"/>
              </p:ext>
            </p:extLst>
          </p:nvPr>
        </p:nvGraphicFramePr>
        <p:xfrm>
          <a:off x="606682" y="1447927"/>
          <a:ext cx="10978635" cy="2251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Dropdown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Ticket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N</a:t>
                      </a:r>
                      <a:r>
                        <a:rPr lang="en-US" altLang="en-GB" sz="1400" dirty="0">
                          <a:sym typeface="+mn-ea"/>
                        </a:rPr>
                        <a:t>/</a:t>
                      </a:r>
                      <a:r>
                        <a:rPr lang="en-GB" sz="1400" dirty="0">
                          <a:sym typeface="+mn-ea"/>
                        </a:rPr>
                        <a:t>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7.0 When a value is selected in the “Table” dropdown, the table will filter and display the selected value.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“Generate” button is clicked, a file will be generated and downloaded.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62D01BED-07F9-C768-D292-D138C9134E16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9.0		Generate Report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EB33AD55-A93A-BFCD-21FF-5B4C577A8123}"/>
              </a:ext>
            </a:extLst>
          </p:cNvPr>
          <p:cNvSpPr/>
          <p:nvPr/>
        </p:nvSpPr>
        <p:spPr>
          <a:xfrm flipH="1">
            <a:off x="387350" y="2901273"/>
            <a:ext cx="11430000" cy="36863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0B4BEA-CE4E-0B7E-EF97-876A4ACF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078396"/>
            <a:ext cx="10515600" cy="2898774"/>
          </a:xfrm>
        </p:spPr>
        <p:txBody>
          <a:bodyPr anchor="ctr">
            <a:noAutofit/>
          </a:bodyPr>
          <a:lstStyle/>
          <a:p>
            <a:r>
              <a:rPr lang="en-US" sz="6000" b="1" dirty="0"/>
              <a:t>Screen</a:t>
            </a:r>
            <a:r>
              <a:rPr lang="en-US" sz="6000" dirty="0"/>
              <a:t> </a:t>
            </a:r>
            <a:r>
              <a:rPr lang="en-US" sz="6000" b="1" dirty="0"/>
              <a:t>Details</a:t>
            </a:r>
            <a:endParaRPr lang="en-US" sz="6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C05BEE-AA19-BABD-7E92-30872B1AD34A}"/>
              </a:ext>
            </a:extLst>
          </p:cNvPr>
          <p:cNvSpPr txBox="1">
            <a:spLocks/>
          </p:cNvSpPr>
          <p:nvPr/>
        </p:nvSpPr>
        <p:spPr>
          <a:xfrm>
            <a:off x="295275" y="2422526"/>
            <a:ext cx="10515600" cy="759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Pentagon 4">
            <a:extLst>
              <a:ext uri="{FF2B5EF4-FFF2-40B4-BE49-F238E27FC236}">
                <a16:creationId xmlns:a16="http://schemas.microsoft.com/office/drawing/2014/main" id="{59AEA7DC-8B52-6DF8-C94E-E203BB5F43DB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Team - 7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C5601-8BE3-88CA-3E9C-ED139CC52C58}"/>
              </a:ext>
            </a:extLst>
          </p:cNvPr>
          <p:cNvSpPr/>
          <p:nvPr/>
        </p:nvSpPr>
        <p:spPr>
          <a:xfrm>
            <a:off x="381000" y="2703069"/>
            <a:ext cx="11430000" cy="19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0282C8-FB48-6C31-1358-DD63B35A2696}"/>
              </a:ext>
            </a:extLst>
          </p:cNvPr>
          <p:cNvGrpSpPr/>
          <p:nvPr/>
        </p:nvGrpSpPr>
        <p:grpSpPr>
          <a:xfrm>
            <a:off x="11353798" y="5880853"/>
            <a:ext cx="743341" cy="803120"/>
            <a:chOff x="8286359" y="1580546"/>
            <a:chExt cx="743341" cy="8031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CCB423-CAD7-94DF-3E27-6449D219AF31}"/>
                </a:ext>
              </a:extLst>
            </p:cNvPr>
            <p:cNvSpPr/>
            <p:nvPr/>
          </p:nvSpPr>
          <p:spPr>
            <a:xfrm>
              <a:off x="8448675" y="1685925"/>
              <a:ext cx="485775" cy="55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3042A-B4AC-AC45-CA4D-384610824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6359" y="1580546"/>
              <a:ext cx="743341" cy="8031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148080"/>
            <a:ext cx="9157335" cy="51511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Pentagon 4">
            <a:extLst>
              <a:ext uri="{FF2B5EF4-FFF2-40B4-BE49-F238E27FC236}">
                <a16:creationId xmlns:a16="http://schemas.microsoft.com/office/drawing/2014/main" id="{57511B11-2208-A0C6-80EB-77A339295994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10.0		Logout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1592867570"/>
              </p:ext>
            </p:extLst>
          </p:nvPr>
        </p:nvGraphicFramePr>
        <p:xfrm>
          <a:off x="606682" y="1431671"/>
          <a:ext cx="10978635" cy="2251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3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>
                          <a:sym typeface="+mn-ea"/>
                        </a:rPr>
                        <a:t>Button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 err="1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/>
                        <a:t>N/A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GB" sz="1400" dirty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>
                          <a:sym typeface="+mn-ea"/>
                        </a:rPr>
                        <a:t>N/A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sz="1400" dirty="0">
                          <a:sym typeface="+mn-ea"/>
                        </a:rPr>
                        <a:t>N/A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7.0 When the “Yes” button is clicked, you will be logout in your session and redirected to the Landing page.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“Cancel” button is clicked, you will be redirected to the previous page.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3E4D8E86-AB79-2BD5-5134-81276D33CEFE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10.0		Logout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+mj-lt"/>
                <a:cs typeface="+mj-lt"/>
              </a:rPr>
              <a:t>	</a:t>
            </a:r>
            <a:r>
              <a:rPr lang="en-US" sz="2800" dirty="0">
                <a:latin typeface="+mj-lt"/>
                <a:cs typeface="+mj-lt"/>
              </a:rPr>
              <a:t>Screen List</a:t>
            </a:r>
          </a:p>
        </p:txBody>
      </p:sp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859352548"/>
              </p:ext>
            </p:extLst>
          </p:nvPr>
        </p:nvGraphicFramePr>
        <p:xfrm>
          <a:off x="617220" y="1616516"/>
          <a:ext cx="10957560" cy="349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SCREEN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 Landing 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main page of the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 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Login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modal for login within the landing page.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 Forgot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resetting passwords.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72558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 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Reset Password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creating a new password.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Dashboard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viewing system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View / Update Ticket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modal for ticket within the dashboard.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4.0 Add New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adding new users.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5.0 Add New Ticket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creating new tickets.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2679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+mj-lt"/>
                <a:cs typeface="+mj-lt"/>
              </a:rPr>
              <a:t>	</a:t>
            </a:r>
            <a:r>
              <a:rPr lang="en-US" sz="2800" dirty="0">
                <a:latin typeface="+mj-lt"/>
                <a:cs typeface="+mj-lt"/>
              </a:rPr>
              <a:t>Screen List</a:t>
            </a:r>
          </a:p>
        </p:txBody>
      </p:sp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442812603"/>
              </p:ext>
            </p:extLst>
          </p:nvPr>
        </p:nvGraphicFramePr>
        <p:xfrm>
          <a:off x="617220" y="1608565"/>
          <a:ext cx="10957560" cy="2373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SCREEN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 Send 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sending emails.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 View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viewing a list of 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 Generate Conforme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generating conformity reports.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9.0 Generate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generating reports.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235761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 Logout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page for logging out of the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36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6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D42CB7-F33A-2D6C-C36A-9250AF53B817}"/>
              </a:ext>
            </a:extLst>
          </p:cNvPr>
          <p:cNvGrpSpPr>
            <a:grpSpLocks noChangeAspect="1"/>
          </p:cNvGrpSpPr>
          <p:nvPr/>
        </p:nvGrpSpPr>
        <p:grpSpPr>
          <a:xfrm>
            <a:off x="5375911" y="228600"/>
            <a:ext cx="6593098" cy="6400800"/>
            <a:chOff x="2563983" y="0"/>
            <a:chExt cx="7064034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9336A6-D5C5-EBF3-9696-7FE1A553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983" y="2884481"/>
              <a:ext cx="7064034" cy="39735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A0546D-FC69-20CF-887E-99C234078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983" y="0"/>
              <a:ext cx="7064034" cy="397351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3D07D7-E336-681B-A521-A3061B35EAE1}"/>
                </a:ext>
              </a:extLst>
            </p:cNvPr>
            <p:cNvSpPr/>
            <p:nvPr/>
          </p:nvSpPr>
          <p:spPr>
            <a:xfrm>
              <a:off x="9571187" y="3616347"/>
              <a:ext cx="55451" cy="318830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AEE97E-AEB2-647D-301A-2753BCBEC22B}"/>
                </a:ext>
              </a:extLst>
            </p:cNvPr>
            <p:cNvSpPr/>
            <p:nvPr/>
          </p:nvSpPr>
          <p:spPr>
            <a:xfrm>
              <a:off x="2563983" y="0"/>
              <a:ext cx="7062656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02C22-3352-F9D2-393B-6FF9C7A3C0E4}"/>
              </a:ext>
            </a:extLst>
          </p:cNvPr>
          <p:cNvSpPr/>
          <p:nvPr/>
        </p:nvSpPr>
        <p:spPr>
          <a:xfrm>
            <a:off x="400049" y="3512417"/>
            <a:ext cx="457200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221DE-00AC-19FE-614E-0CC932ECCB50}"/>
              </a:ext>
            </a:extLst>
          </p:cNvPr>
          <p:cNvSpPr txBox="1"/>
          <p:nvPr/>
        </p:nvSpPr>
        <p:spPr>
          <a:xfrm>
            <a:off x="1014411" y="2920782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Landing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E0683-3FD9-CFC5-96E7-6834F64B2C1D}"/>
              </a:ext>
            </a:extLst>
          </p:cNvPr>
          <p:cNvSpPr txBox="1"/>
          <p:nvPr/>
        </p:nvSpPr>
        <p:spPr>
          <a:xfrm>
            <a:off x="1014411" y="3603857"/>
            <a:ext cx="33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1.0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3064459952"/>
              </p:ext>
            </p:extLst>
          </p:nvPr>
        </p:nvGraphicFramePr>
        <p:xfrm>
          <a:off x="606682" y="1489075"/>
          <a:ext cx="10978635" cy="4918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1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1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Button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Button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Button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Textbox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Button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Made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Textlink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Textlink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ym typeface="+mn-ea"/>
                        </a:rPr>
                        <a:t>N/A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ym typeface="+mn-ea"/>
                        </a:rPr>
                        <a:t>N/A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1.0 When the “Home” button is clicked, it will redirect to Landing Page.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       When the “Sign In” button is clicked, you will directed to the Login.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Pentagon 4">
            <a:extLst>
              <a:ext uri="{FF2B5EF4-FFF2-40B4-BE49-F238E27FC236}">
                <a16:creationId xmlns:a16="http://schemas.microsoft.com/office/drawing/2014/main" id="{4CABF5EC-CE63-F22E-4294-FB7B14E25CC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1.0		Landing Page Logic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9AB85-4571-3520-850E-C8E4B84E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84136"/>
            <a:ext cx="942848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Pentagon 4">
            <a:extLst>
              <a:ext uri="{FF2B5EF4-FFF2-40B4-BE49-F238E27FC236}">
                <a16:creationId xmlns:a16="http://schemas.microsoft.com/office/drawing/2014/main" id="{BBA713D8-DA2B-21FA-E068-184DBBA8951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1.1		Login</a:t>
            </a:r>
            <a:endParaRPr lang="en-US" sz="28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4">
            <a:extLst>
              <a:ext uri="{FF2B5EF4-FFF2-40B4-BE49-F238E27FC236}">
                <a16:creationId xmlns:a16="http://schemas.microsoft.com/office/drawing/2014/main" id="{4CABF5EC-CE63-F22E-4294-FB7B14E25CC0}"/>
              </a:ext>
            </a:extLst>
          </p:cNvPr>
          <p:cNvSpPr/>
          <p:nvPr/>
        </p:nvSpPr>
        <p:spPr>
          <a:xfrm>
            <a:off x="0" y="270344"/>
            <a:ext cx="12192000" cy="7156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+mj-lt"/>
                <a:cs typeface="+mj-lt"/>
              </a:rPr>
              <a:t>1.1		Login Logic</a:t>
            </a:r>
            <a:endParaRPr lang="en-US" sz="2800" dirty="0">
              <a:latin typeface="+mj-lt"/>
              <a:cs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6071BB-46DD-C56F-D32E-656ED32E3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095309"/>
              </p:ext>
            </p:extLst>
          </p:nvPr>
        </p:nvGraphicFramePr>
        <p:xfrm>
          <a:off x="518161" y="1489710"/>
          <a:ext cx="11155678" cy="40956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12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6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REQUIRED?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SAMPLE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 err="1"/>
                        <a:t>Textfield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255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text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ljtudtud@gmail.com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 err="1">
                          <a:sym typeface="+mn-ea"/>
                        </a:rPr>
                        <a:t>Textfield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Yes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varchar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255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password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admin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Forgot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 err="1">
                          <a:sym typeface="+mn-ea"/>
                        </a:rPr>
                        <a:t>Textlink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N/A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N/A</a:t>
                      </a:r>
                      <a:endParaRPr lang="en-US" sz="1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Sign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Button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N/A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N/A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Button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>
                          <a:sym typeface="+mn-ea"/>
                        </a:rPr>
                        <a:t>N/A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>
                          <a:sym typeface="+mn-ea"/>
                        </a:rPr>
                        <a:t>N/A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LOGIC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1.1 Fill in the email and password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            When the “Sign in” button is clicked, it will direct to the Dashboard.</a:t>
                      </a: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                       If one of the required field is empty, an error message will display.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dirty="0"/>
                        <a:t>1.1.1 When the “Forgot Password” is clicked, a modal will pop-up for Forgot Password.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74448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907</TotalTime>
  <Words>1969</Words>
  <Application>Microsoft Office PowerPoint</Application>
  <PresentationFormat>Widescreen</PresentationFormat>
  <Paragraphs>652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Tw Cen MT</vt:lpstr>
      <vt:lpstr>Droplet</vt:lpstr>
      <vt:lpstr>PowerPoint Presentation</vt:lpstr>
      <vt:lpstr>PowerPoint Presentation</vt:lpstr>
      <vt:lpstr>Screen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High-Level Design Team 7- Service Charge App</dc:title>
  <dc:creator/>
  <cp:lastModifiedBy>LJ Vincent Tudtud</cp:lastModifiedBy>
  <cp:revision>12</cp:revision>
  <dcterms:created xsi:type="dcterms:W3CDTF">2023-04-23T11:45:46Z</dcterms:created>
  <dcterms:modified xsi:type="dcterms:W3CDTF">2023-04-27T07:52:45Z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E740EEBAF14B4AE29481BD00137A9BA1</vt:lpwstr>
  </property>
  <property fmtid="{D5CDD505-2E9C-101B-9397-08002B2CF9AE}" pid="3" name="KSOProductBuildVer">
    <vt:lpwstr>1033-11.2.0.11440</vt:lpwstr>
  </property>
</Properties>
</file>